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9" r:id="rId1"/>
  </p:sldMasterIdLst>
  <p:sldIdLst>
    <p:sldId id="256" r:id="rId2"/>
    <p:sldId id="258" r:id="rId3"/>
    <p:sldId id="268" r:id="rId4"/>
    <p:sldId id="269" r:id="rId5"/>
    <p:sldId id="270" r:id="rId6"/>
    <p:sldId id="266" r:id="rId7"/>
    <p:sldId id="267" r:id="rId8"/>
    <p:sldId id="259" r:id="rId9"/>
    <p:sldId id="262" r:id="rId10"/>
    <p:sldId id="263" r:id="rId11"/>
    <p:sldId id="264" r:id="rId12"/>
    <p:sldId id="265" r:id="rId13"/>
    <p:sldId id="271" r:id="rId14"/>
    <p:sldId id="272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A2800"/>
    <a:srgbClr val="6C3600"/>
    <a:srgbClr val="833800"/>
    <a:srgbClr val="5B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7143" autoAdjust="0"/>
  </p:normalViewPr>
  <p:slideViewPr>
    <p:cSldViewPr snapToGrid="0" snapToObjects="1">
      <p:cViewPr varScale="1">
        <p:scale>
          <a:sx n="73" d="100"/>
          <a:sy n="73" d="100"/>
        </p:scale>
        <p:origin x="1080" y="5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328166" y="1295400"/>
            <a:ext cx="6487668" cy="3152887"/>
          </a:xfrm>
          <a:prstGeom prst="rect">
            <a:avLst/>
          </a:prstGeo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/>
          <a:p>
            <a:pPr marL="0" indent="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</a:pPr>
            <a:endParaRPr sz="3200" kern="120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22921" y="1523999"/>
            <a:ext cx="6498158" cy="1724867"/>
          </a:xfrm>
        </p:spPr>
        <p:txBody>
          <a:bodyPr vert="horz" lIns="91440" tIns="45720" rIns="91440" bIns="45720" rtlCol="0" anchor="b" anchorCtr="0">
            <a:noAutofit/>
          </a:bodyPr>
          <a:lstStyle>
            <a:lvl1pPr marL="0" indent="0" algn="ctr" defTabSz="914400" rtl="0" eaLnBrk="1" latinLnBrk="0" hangingPunct="1">
              <a:spcBef>
                <a:spcPct val="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4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_tradnl"/>
              <a:t>Clic para editar título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22921" y="3299012"/>
            <a:ext cx="6498159" cy="916641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/>
              <a:t>Haga clic para modificar el estilo de subtítulo del patrón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38E4D-051A-41E1-86A4-E56916468FD0}" type="datetimeFigureOut">
              <a:rPr lang="en-US" smtClean="0"/>
              <a:t>6/3/2016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BB73A-582F-4420-9A14-CB10A2B2E5E8}" type="slidenum">
              <a:rPr lang="en-US" smtClean="0"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8" y="611872"/>
            <a:ext cx="4079545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s-ES_tradnl"/>
              <a:t>Clic para editar título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8" y="1787856"/>
            <a:ext cx="4079545" cy="372015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38E4D-051A-41E1-86A4-E56916468FD0}" type="datetimeFigureOut">
              <a:rPr lang="en-US" smtClean="0"/>
              <a:t>6/3/2016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BB73A-582F-4420-9A14-CB10A2B2E5E8}" type="slidenum">
              <a:rPr lang="en-US" smtClean="0"/>
              <a:t>‹Nº›</a:t>
            </a:fld>
            <a:endParaRPr lang="en-US"/>
          </a:p>
        </p:txBody>
      </p:sp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>
            <a:off x="5090617" y="359392"/>
            <a:ext cx="3657600" cy="5318077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_tradnl"/>
              <a:t>Arrastre la imagen al marcador de posición o haga clic en el icono para agregar</a:t>
            </a: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38E4D-051A-41E1-86A4-E56916468FD0}" type="datetimeFigureOut">
              <a:rPr lang="en-US" smtClean="0"/>
              <a:t>6/3/2016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BB73A-582F-4420-9A14-CB10A2B2E5E8}" type="slidenum">
              <a:rPr lang="en-US" smtClean="0"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69792" y="368301"/>
            <a:ext cx="1524000" cy="5575300"/>
          </a:xfrm>
        </p:spPr>
        <p:txBody>
          <a:bodyPr vert="eaVert"/>
          <a:lstStyle/>
          <a:p>
            <a:r>
              <a:rPr lang="es-ES_tradnl"/>
              <a:t>Clic para editar título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9274" y="368301"/>
            <a:ext cx="6689726" cy="5575300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38E4D-051A-41E1-86A4-E56916468FD0}" type="datetimeFigureOut">
              <a:rPr lang="en-US" smtClean="0"/>
              <a:t>6/3/2016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BB73A-582F-4420-9A14-CB10A2B2E5E8}" type="slidenum">
              <a:rPr lang="en-US" smtClean="0"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38E4D-051A-41E1-86A4-E56916468FD0}" type="datetimeFigureOut">
              <a:rPr lang="en-US" smtClean="0"/>
              <a:t>6/3/2016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BB73A-582F-4420-9A14-CB10A2B2E5E8}" type="slidenum">
              <a:rPr lang="en-US" smtClean="0"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apositiva de título con imag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3538" y="3352801"/>
            <a:ext cx="8416925" cy="1470025"/>
          </a:xfrm>
        </p:spPr>
        <p:txBody>
          <a:bodyPr/>
          <a:lstStyle/>
          <a:p>
            <a:r>
              <a:rPr lang="es-ES_tradnl"/>
              <a:t>Clic para editar título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3538" y="4771029"/>
            <a:ext cx="8416925" cy="972671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/>
              <a:t>Haga clic para modificar el estilo de subtítulo del patrón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38E4D-051A-41E1-86A4-E56916468FD0}" type="datetimeFigureOut">
              <a:rPr lang="en-US" smtClean="0"/>
              <a:t>6/3/2016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BB73A-582F-4420-9A14-CB10A2B2E5E8}" type="slidenum">
              <a:rPr lang="en-US" smtClean="0"/>
              <a:t>‹Nº›</a:t>
            </a:fld>
            <a:endParaRPr lang="en-US"/>
          </a:p>
        </p:txBody>
      </p:sp>
      <p:sp>
        <p:nvSpPr>
          <p:cNvPr id="9" name="Picture Placeholder 2"/>
          <p:cNvSpPr>
            <a:spLocks noGrp="1"/>
          </p:cNvSpPr>
          <p:nvPr>
            <p:ph type="pic" idx="13"/>
          </p:nvPr>
        </p:nvSpPr>
        <p:spPr>
          <a:xfrm>
            <a:off x="370980" y="363538"/>
            <a:ext cx="8402040" cy="2836862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_tradnl"/>
              <a:t>Arrastre la imagen al marcador de posición o haga clic en el icono para agregar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2403144"/>
            <a:ext cx="8056563" cy="1362075"/>
          </a:xfrm>
        </p:spPr>
        <p:txBody>
          <a:bodyPr anchor="b" anchorCtr="0"/>
          <a:lstStyle>
            <a:lvl1pPr algn="ctr">
              <a:defRPr sz="4600" b="0" cap="none" baseline="0"/>
            </a:lvl1pPr>
          </a:lstStyle>
          <a:p>
            <a:r>
              <a:rPr lang="es-ES_tradnl"/>
              <a:t>Clic para editar título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5" y="3736005"/>
            <a:ext cx="8056563" cy="1500187"/>
          </a:xfrm>
        </p:spPr>
        <p:txBody>
          <a:bodyPr anchor="t" anchorCtr="0"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38E4D-051A-41E1-86A4-E56916468FD0}" type="datetimeFigureOut">
              <a:rPr lang="en-US" smtClean="0"/>
              <a:t>6/3/2016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BB73A-582F-4420-9A14-CB10A2B2E5E8}" type="slidenum">
              <a:rPr lang="en-US" smtClean="0"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1336956"/>
          </a:xfrm>
        </p:spPr>
        <p:txBody>
          <a:bodyPr/>
          <a:lstStyle/>
          <a:p>
            <a:r>
              <a:rPr lang="es-ES_tradnl"/>
              <a:t>Clic para editar título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9275" y="1600201"/>
            <a:ext cx="384048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1071" y="1600201"/>
            <a:ext cx="384048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38E4D-051A-41E1-86A4-E56916468FD0}" type="datetimeFigureOut">
              <a:rPr lang="en-US" smtClean="0"/>
              <a:t>6/3/2016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BB73A-582F-4420-9A14-CB10A2B2E5E8}" type="slidenum">
              <a:rPr lang="en-US" smtClean="0"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4" y="107576"/>
            <a:ext cx="8042276" cy="1336956"/>
          </a:xfrm>
        </p:spPr>
        <p:txBody>
          <a:bodyPr/>
          <a:lstStyle>
            <a:lvl1pPr>
              <a:defRPr/>
            </a:lvl1pPr>
          </a:lstStyle>
          <a:p>
            <a:r>
              <a:rPr lang="es-ES_tradnl"/>
              <a:t>Clic para editar título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4" y="1453224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9274" y="2347415"/>
            <a:ext cx="384048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1070" y="1453224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1070" y="2347415"/>
            <a:ext cx="384048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38E4D-051A-41E1-86A4-E56916468FD0}" type="datetimeFigureOut">
              <a:rPr lang="en-US" smtClean="0"/>
              <a:t>6/3/2016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BB73A-582F-4420-9A14-CB10A2B2E5E8}" type="slidenum">
              <a:rPr lang="en-US" smtClean="0"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38E4D-051A-41E1-86A4-E56916468FD0}" type="datetimeFigureOut">
              <a:rPr lang="en-US" smtClean="0"/>
              <a:t>6/3/2016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BB73A-582F-4420-9A14-CB10A2B2E5E8}" type="slidenum">
              <a:rPr lang="en-US" smtClean="0"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38E4D-051A-41E1-86A4-E56916468FD0}" type="datetimeFigureOut">
              <a:rPr lang="en-US" smtClean="0"/>
              <a:t>6/3/2016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BB73A-582F-4420-9A14-CB10A2B2E5E8}" type="slidenum">
              <a:rPr lang="en-US" smtClean="0"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9" y="611872"/>
            <a:ext cx="3840480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s-ES_tradnl"/>
              <a:t>Clic para editar título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2824" y="368300"/>
            <a:ext cx="3840480" cy="5575300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9" y="1787856"/>
            <a:ext cx="3840480" cy="372015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38E4D-051A-41E1-86A4-E56916468FD0}" type="datetimeFigureOut">
              <a:rPr lang="en-US" smtClean="0"/>
              <a:t>6/3/2016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BB73A-582F-4420-9A14-CB10A2B2E5E8}" type="slidenum">
              <a:rPr lang="en-US" smtClean="0"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133695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s-ES_tradnl"/>
              <a:t>Clic para editar título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5" y="1600201"/>
            <a:ext cx="8042276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629835" y="627566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7CE38E4D-051A-41E1-86A4-E56916468FD0}" type="datetimeFigureOut">
              <a:rPr lang="en-US" smtClean="0"/>
              <a:t>6/3/2016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4458" y="6275668"/>
            <a:ext cx="48409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97906" y="6275668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fld id="{886BB73A-582F-4420-9A14-CB10A2B2E5E8}" type="slidenum">
              <a:rPr lang="en-US" smtClean="0"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6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49250" indent="-349250" algn="l" defTabSz="914400" rtl="0" eaLnBrk="1" latinLnBrk="0" hangingPunct="1">
        <a:spcBef>
          <a:spcPts val="2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Wingdings 2" pitchFamily="18" charset="2"/>
        <a:buChar char=""/>
        <a:defRPr sz="2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968375" indent="-282575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263650" indent="-295275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Wingdings 2" pitchFamily="18" charset="2"/>
        <a:buChar char="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546225" indent="-282575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1828800" indent="-282575" algn="l" defTabSz="914400" rtl="0" eaLnBrk="1" latinLnBrk="0" hangingPunct="1">
        <a:spcBef>
          <a:spcPct val="20000"/>
        </a:spcBef>
        <a:buClr>
          <a:schemeClr val="accent2"/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117725" indent="-282575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398713" indent="-282575" algn="l" defTabSz="914400" rtl="0" eaLnBrk="1" latinLnBrk="0" hangingPunct="1">
        <a:spcBef>
          <a:spcPct val="20000"/>
        </a:spcBef>
        <a:buClr>
          <a:schemeClr val="accent2"/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689225" indent="-282575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"/>
        <a:defRPr lang="en-US" sz="1800" kern="120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turismo_1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211" y="12453"/>
            <a:ext cx="9170211" cy="6863068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3252846" y="290214"/>
            <a:ext cx="4703595" cy="1754327"/>
          </a:xfrm>
          <a:prstGeom prst="rect">
            <a:avLst/>
          </a:prstGeom>
          <a:noFill/>
        </p:spPr>
        <p:txBody>
          <a:bodyPr wrap="square" rtlCol="0" anchor="t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s-ES" sz="5400" b="1" i="1" dirty="0">
                <a:ln w="11430"/>
                <a:solidFill>
                  <a:srgbClr val="6A28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Rockwell Extra Bold"/>
                <a:cs typeface="Rockwell Extra Bold"/>
              </a:rPr>
              <a:t>TALLER DE</a:t>
            </a:r>
          </a:p>
          <a:p>
            <a:r>
              <a:rPr lang="es-ES" sz="5400" b="1" i="1" dirty="0">
                <a:ln w="11430"/>
                <a:solidFill>
                  <a:srgbClr val="6A28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Rockwell Extra Bold"/>
                <a:cs typeface="Rockwell Extra Bold"/>
              </a:rPr>
              <a:t>TURISMO</a:t>
            </a:r>
          </a:p>
        </p:txBody>
      </p:sp>
      <p:pic>
        <p:nvPicPr>
          <p:cNvPr id="9" name="Imagen 8" descr="LOGO BACHILLERES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422" y="265792"/>
            <a:ext cx="1874170" cy="1874170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3367556" y="2247449"/>
            <a:ext cx="57764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5B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Arial Black"/>
                <a:cs typeface="Arial Black"/>
              </a:rPr>
              <a:t>MTRA. CLAUDIA LUZ VILLAR SANCHEZ</a:t>
            </a:r>
          </a:p>
        </p:txBody>
      </p:sp>
    </p:spTree>
    <p:extLst>
      <p:ext uri="{BB962C8B-B14F-4D97-AF65-F5344CB8AC3E}">
        <p14:creationId xmlns:p14="http://schemas.microsoft.com/office/powerpoint/2010/main" val="39685658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57200" y="513378"/>
            <a:ext cx="8229600" cy="5612785"/>
          </a:xfrm>
        </p:spPr>
        <p:txBody>
          <a:bodyPr>
            <a:normAutofit fontScale="77500" lnSpcReduction="20000"/>
          </a:bodyPr>
          <a:lstStyle/>
          <a:p>
            <a:pPr marL="0" indent="0" algn="ctr">
              <a:buNone/>
            </a:pPr>
            <a:r>
              <a:rPr lang="es-ES" sz="4300" b="1" dirty="0">
                <a:latin typeface="Euphemia UCAS"/>
                <a:cs typeface="Euphemia UCAS"/>
              </a:rPr>
              <a:t>SEGUNDO BLOQUE</a:t>
            </a:r>
          </a:p>
          <a:p>
            <a:pPr marL="0" indent="0" algn="ctr">
              <a:buNone/>
            </a:pPr>
            <a:r>
              <a:rPr lang="es-ES" sz="4300" b="1" dirty="0">
                <a:latin typeface="Euphemia UCAS"/>
                <a:cs typeface="Euphemia UCAS"/>
              </a:rPr>
              <a:t>CUARTO SEMESTRE</a:t>
            </a:r>
          </a:p>
          <a:p>
            <a:pPr marL="0" indent="0" algn="ctr">
              <a:buNone/>
            </a:pPr>
            <a:endParaRPr lang="es-ES" sz="4300" b="1" dirty="0">
              <a:latin typeface="Euphemia UCAS"/>
              <a:cs typeface="Euphemia UCAS"/>
            </a:endParaRPr>
          </a:p>
          <a:p>
            <a:pPr algn="just"/>
            <a:r>
              <a:rPr lang="es-ES_tradnl" sz="3500" dirty="0">
                <a:latin typeface="Euphemia UCAS"/>
                <a:cs typeface="Euphemia UCAS"/>
              </a:rPr>
              <a:t>Proceso administrativo de la empresa </a:t>
            </a:r>
          </a:p>
          <a:p>
            <a:pPr algn="just"/>
            <a:r>
              <a:rPr lang="es-ES_tradnl" sz="3500" dirty="0">
                <a:latin typeface="Euphemia UCAS"/>
                <a:cs typeface="Euphemia UCAS"/>
              </a:rPr>
              <a:t>Organización de la Empresa Turística </a:t>
            </a:r>
          </a:p>
          <a:p>
            <a:pPr algn="just"/>
            <a:r>
              <a:rPr lang="es-ES_tradnl" sz="3500" dirty="0">
                <a:latin typeface="Euphemia UCAS"/>
                <a:cs typeface="Euphemia UCAS"/>
              </a:rPr>
              <a:t>Proceso de integración, dirección y control </a:t>
            </a:r>
          </a:p>
          <a:p>
            <a:pPr algn="just"/>
            <a:r>
              <a:rPr lang="es-ES_tradnl" sz="3500" dirty="0">
                <a:latin typeface="Euphemia UCAS"/>
                <a:cs typeface="Euphemia UCAS"/>
              </a:rPr>
              <a:t>Identificación de la Mercadotecnia Turística</a:t>
            </a:r>
          </a:p>
          <a:p>
            <a:pPr algn="just"/>
            <a:r>
              <a:rPr lang="es-ES_tradnl" sz="3500" dirty="0">
                <a:latin typeface="Euphemia UCAS"/>
                <a:cs typeface="Euphemia UCAS"/>
              </a:rPr>
              <a:t>Mezcla de Mercadotecnia </a:t>
            </a:r>
            <a:endParaRPr lang="es-ES" sz="3500" dirty="0">
              <a:latin typeface="Euphemia UCAS"/>
              <a:cs typeface="Euphemia UCAS"/>
            </a:endParaRPr>
          </a:p>
        </p:txBody>
      </p:sp>
    </p:spTree>
    <p:extLst>
      <p:ext uri="{BB962C8B-B14F-4D97-AF65-F5344CB8AC3E}">
        <p14:creationId xmlns:p14="http://schemas.microsoft.com/office/powerpoint/2010/main" val="794936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 tmFilter="0,0; .5, 1; 1, 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150"/>
                            </p:stCondLst>
                            <p:childTnLst>
                              <p:par>
                                <p:cTn id="2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650"/>
                            </p:stCondLst>
                            <p:childTnLst>
                              <p:par>
                                <p:cTn id="2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150"/>
                            </p:stCondLst>
                            <p:childTnLst>
                              <p:par>
                                <p:cTn id="3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650"/>
                            </p:stCondLst>
                            <p:childTnLst>
                              <p:par>
                                <p:cTn id="3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150"/>
                            </p:stCondLst>
                            <p:childTnLst>
                              <p:par>
                                <p:cTn id="4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57200" y="607352"/>
            <a:ext cx="8229600" cy="551881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s-ES" sz="4000" b="1" dirty="0">
                <a:latin typeface="Euphemia UCAS"/>
                <a:cs typeface="Euphemia UCAS"/>
              </a:rPr>
              <a:t>TERCER BLOQUE</a:t>
            </a:r>
          </a:p>
          <a:p>
            <a:pPr marL="0" indent="0" algn="ctr">
              <a:buNone/>
            </a:pPr>
            <a:r>
              <a:rPr lang="es-ES" sz="4000" b="1" dirty="0">
                <a:latin typeface="Euphemia UCAS"/>
                <a:cs typeface="Euphemia UCAS"/>
              </a:rPr>
              <a:t>QUINTO SEMESTRE</a:t>
            </a:r>
          </a:p>
          <a:p>
            <a:pPr marL="0" indent="0" algn="ctr">
              <a:buNone/>
            </a:pPr>
            <a:endParaRPr lang="es-ES" sz="4400" b="1" dirty="0">
              <a:latin typeface="Euphemia UCAS"/>
              <a:cs typeface="Euphemia UCAS"/>
            </a:endParaRPr>
          </a:p>
          <a:p>
            <a:pPr algn="just"/>
            <a:r>
              <a:rPr lang="es-ES_tradnl" dirty="0">
                <a:latin typeface="Euphemia UCAS"/>
                <a:cs typeface="Euphemia UCAS"/>
              </a:rPr>
              <a:t>Identificar los Recursos Turísticos de México </a:t>
            </a:r>
          </a:p>
          <a:p>
            <a:pPr marL="0" indent="0" algn="just">
              <a:buNone/>
            </a:pPr>
            <a:endParaRPr lang="es-ES_tradnl" dirty="0">
              <a:latin typeface="Euphemia UCAS"/>
              <a:cs typeface="Euphemia UCAS"/>
            </a:endParaRPr>
          </a:p>
          <a:p>
            <a:pPr algn="just"/>
            <a:r>
              <a:rPr lang="es-ES_tradnl" dirty="0">
                <a:latin typeface="Euphemia UCAS"/>
                <a:cs typeface="Euphemia UCAS"/>
              </a:rPr>
              <a:t>Bases para la Organización de Eventos Socioculturales y de Negocios</a:t>
            </a:r>
          </a:p>
          <a:p>
            <a:pPr marL="0" indent="0">
              <a:buNone/>
            </a:pPr>
            <a:endParaRPr lang="es-ES_tradnl" sz="3600" dirty="0">
              <a:latin typeface="Euphemia UCAS"/>
              <a:cs typeface="Euphemia UCAS"/>
            </a:endParaRPr>
          </a:p>
          <a:p>
            <a:endParaRPr lang="es-ES_tradnl" sz="3600" dirty="0">
              <a:latin typeface="Euphemia UCAS"/>
              <a:cs typeface="Euphemia UCAS"/>
            </a:endParaRPr>
          </a:p>
          <a:p>
            <a:pPr marL="0" indent="0">
              <a:buNone/>
            </a:pPr>
            <a:endParaRPr lang="es-ES" sz="3600" dirty="0">
              <a:latin typeface="Euphemia UCAS"/>
              <a:cs typeface="Euphemia UCAS"/>
            </a:endParaRPr>
          </a:p>
          <a:p>
            <a:pPr marL="0" indent="0">
              <a:buNone/>
            </a:pPr>
            <a:endParaRPr lang="es-ES" sz="4800" dirty="0">
              <a:latin typeface="Euphemia UCAS"/>
              <a:cs typeface="Euphemia UCAS"/>
            </a:endParaRPr>
          </a:p>
          <a:p>
            <a:pPr marL="0" indent="0">
              <a:buNone/>
            </a:pPr>
            <a:endParaRPr lang="es-ES" dirty="0">
              <a:latin typeface="Euphemia UCAS"/>
              <a:cs typeface="Euphemia UCAS"/>
            </a:endParaRPr>
          </a:p>
        </p:txBody>
      </p:sp>
    </p:spTree>
    <p:extLst>
      <p:ext uri="{BB962C8B-B14F-4D97-AF65-F5344CB8AC3E}">
        <p14:creationId xmlns:p14="http://schemas.microsoft.com/office/powerpoint/2010/main" val="2783515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86193" y="404900"/>
            <a:ext cx="8060800" cy="515110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s-ES" sz="4000" b="1" dirty="0">
                <a:latin typeface="Euphemia UCAS"/>
                <a:cs typeface="Euphemia UCAS"/>
              </a:rPr>
              <a:t>CUARTO BLOQUE</a:t>
            </a:r>
          </a:p>
          <a:p>
            <a:pPr marL="0" indent="0" algn="ctr">
              <a:buNone/>
            </a:pPr>
            <a:r>
              <a:rPr lang="es-ES" sz="4000" b="1" dirty="0">
                <a:latin typeface="Euphemia UCAS"/>
                <a:cs typeface="Euphemia UCAS"/>
              </a:rPr>
              <a:t>SEXTO SEMESTRE</a:t>
            </a:r>
          </a:p>
          <a:p>
            <a:pPr marL="0" indent="0" algn="ctr">
              <a:buNone/>
            </a:pPr>
            <a:endParaRPr lang="es-ES" sz="4400" b="1" dirty="0">
              <a:latin typeface="Euphemia UCAS"/>
              <a:cs typeface="Euphemia UCAS"/>
            </a:endParaRPr>
          </a:p>
          <a:p>
            <a:pPr algn="just"/>
            <a:r>
              <a:rPr lang="es-ES_tradnl" dirty="0">
                <a:latin typeface="Euphemia UCAS"/>
                <a:cs typeface="Euphemia UCAS"/>
              </a:rPr>
              <a:t>Desarrollo de un Evento de Negocios, Cultural y Social programado</a:t>
            </a:r>
          </a:p>
          <a:p>
            <a:pPr algn="just"/>
            <a:endParaRPr lang="es-ES_tradnl" dirty="0">
              <a:latin typeface="Euphemia UCAS"/>
              <a:cs typeface="Euphemia UCAS"/>
            </a:endParaRPr>
          </a:p>
          <a:p>
            <a:pPr algn="just"/>
            <a:r>
              <a:rPr lang="es-ES_tradnl" dirty="0">
                <a:latin typeface="Euphemia UCAS"/>
                <a:cs typeface="Euphemia UCAS"/>
              </a:rPr>
              <a:t>Promover Productos Turísticos</a:t>
            </a:r>
          </a:p>
          <a:p>
            <a:pPr algn="just"/>
            <a:endParaRPr lang="es-ES_tradnl" sz="3600" dirty="0">
              <a:latin typeface="Euphemia UCAS"/>
              <a:cs typeface="Euphemia UCAS"/>
            </a:endParaRPr>
          </a:p>
          <a:p>
            <a:pPr algn="just"/>
            <a:endParaRPr lang="es-ES_tradnl" sz="3600" dirty="0">
              <a:latin typeface="Euphemia UCAS"/>
              <a:cs typeface="Euphemia UCAS"/>
            </a:endParaRPr>
          </a:p>
          <a:p>
            <a:pPr marL="0" indent="0" algn="just">
              <a:buNone/>
            </a:pPr>
            <a:endParaRPr lang="es-ES_tradnl" sz="3600" dirty="0">
              <a:latin typeface="Euphemia UCAS"/>
              <a:cs typeface="Euphemia UCAS"/>
            </a:endParaRPr>
          </a:p>
          <a:p>
            <a:endParaRPr lang="es-ES" sz="4800" dirty="0">
              <a:latin typeface="Euphemia UCAS"/>
              <a:cs typeface="Euphemia UCAS"/>
            </a:endParaRPr>
          </a:p>
        </p:txBody>
      </p:sp>
    </p:spTree>
    <p:extLst>
      <p:ext uri="{BB962C8B-B14F-4D97-AF65-F5344CB8AC3E}">
        <p14:creationId xmlns:p14="http://schemas.microsoft.com/office/powerpoint/2010/main" val="2698122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oy Veracruz Edith González (Turismo México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567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02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la-importancia-de-las-agencias-de-turismo-para-organizar-el-mejor-viaje-01-1024x54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0752"/>
            <a:ext cx="9278336" cy="6958752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3839038" y="131471"/>
            <a:ext cx="4703595" cy="923330"/>
          </a:xfrm>
          <a:prstGeom prst="rect">
            <a:avLst/>
          </a:prstGeom>
          <a:noFill/>
        </p:spPr>
        <p:txBody>
          <a:bodyPr wrap="square" rtlCol="0" anchor="t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s-ES" sz="5400" b="1" i="1" dirty="0">
                <a:ln w="11430"/>
                <a:solidFill>
                  <a:srgbClr val="6A28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Rockwell Extra Bold"/>
                <a:cs typeface="Rockwell Extra Bold"/>
              </a:rPr>
              <a:t>¡Gracias!</a:t>
            </a:r>
          </a:p>
        </p:txBody>
      </p:sp>
    </p:spTree>
    <p:extLst>
      <p:ext uri="{BB962C8B-B14F-4D97-AF65-F5344CB8AC3E}">
        <p14:creationId xmlns:p14="http://schemas.microsoft.com/office/powerpoint/2010/main" val="23933868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239349" y="1107817"/>
            <a:ext cx="5354469" cy="3661203"/>
          </a:xfrm>
        </p:spPr>
        <p:txBody>
          <a:bodyPr>
            <a:noAutofit/>
          </a:bodyPr>
          <a:lstStyle/>
          <a:p>
            <a:pPr marL="0" indent="0" algn="just">
              <a:lnSpc>
                <a:spcPts val="4000"/>
              </a:lnSpc>
              <a:buNone/>
            </a:pPr>
            <a:r>
              <a:rPr lang="es-ES_tradnl" sz="2000" b="1" dirty="0">
                <a:latin typeface="Euphemia UCAS"/>
                <a:cs typeface="Euphemia UCAS"/>
              </a:rPr>
              <a:t>Consta de una serie de bloques de aprendizaje que propician en el estudiante su desarrollo como persona visionaria, competente e innovadora, car</a:t>
            </a:r>
            <a:r>
              <a:rPr lang="es-ES" sz="2000" b="1" dirty="0">
                <a:latin typeface="Euphemia UCAS"/>
                <a:cs typeface="Euphemia UCAS"/>
              </a:rPr>
              <a:t>a</a:t>
            </a:r>
            <a:r>
              <a:rPr lang="es-ES_tradnl" sz="2000" b="1" dirty="0" err="1">
                <a:latin typeface="Euphemia UCAS"/>
                <a:cs typeface="Euphemia UCAS"/>
              </a:rPr>
              <a:t>cterísticas</a:t>
            </a:r>
            <a:r>
              <a:rPr lang="es-ES_tradnl" sz="2000" b="1" dirty="0">
                <a:latin typeface="Euphemia UCAS"/>
                <a:cs typeface="Euphemia UCAS"/>
              </a:rPr>
              <a:t> indispensables para estar acorde con los nuevos tiempos, con las nuevas políticas educativas que demandan los escenarios local, nacional e internacional</a:t>
            </a:r>
            <a:r>
              <a:rPr lang="es-ES_tradnl" sz="1800" b="1" dirty="0">
                <a:latin typeface="Euphemia UCAS"/>
                <a:cs typeface="Euphemia UCAS"/>
              </a:rPr>
              <a:t>.</a:t>
            </a:r>
          </a:p>
        </p:txBody>
      </p:sp>
      <p:sp>
        <p:nvSpPr>
          <p:cNvPr id="2" name="Rectángulo 1"/>
          <p:cNvSpPr/>
          <p:nvPr/>
        </p:nvSpPr>
        <p:spPr>
          <a:xfrm>
            <a:off x="1278032" y="225281"/>
            <a:ext cx="3027091" cy="581356"/>
          </a:xfrm>
          <a:prstGeom prst="rect">
            <a:avLst/>
          </a:prstGeom>
          <a:ln w="38100" cmpd="sng">
            <a:noFill/>
          </a:ln>
        </p:spPr>
        <p:txBody>
          <a:bodyPr wrap="none">
            <a:spAutoFit/>
          </a:bodyPr>
          <a:lstStyle/>
          <a:p>
            <a:pPr algn="just">
              <a:lnSpc>
                <a:spcPts val="4000"/>
              </a:lnSpc>
            </a:pPr>
            <a:r>
              <a:rPr lang="es-ES_tradnl" sz="2400" b="1" dirty="0">
                <a:latin typeface="Euphemia UCAS"/>
                <a:cs typeface="Euphemia UCAS"/>
              </a:rPr>
              <a:t>Taller de Turismo </a:t>
            </a:r>
          </a:p>
        </p:txBody>
      </p:sp>
      <p:pic>
        <p:nvPicPr>
          <p:cNvPr id="5" name="Imagen 4" descr="Adelante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3818" y="1392053"/>
            <a:ext cx="3453061" cy="3699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392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contenido 2"/>
          <p:cNvSpPr>
            <a:spLocks noGrp="1"/>
          </p:cNvSpPr>
          <p:nvPr>
            <p:ph idx="1"/>
          </p:nvPr>
        </p:nvSpPr>
        <p:spPr>
          <a:xfrm>
            <a:off x="322864" y="162895"/>
            <a:ext cx="8445606" cy="3793467"/>
          </a:xfrm>
        </p:spPr>
        <p:txBody>
          <a:bodyPr>
            <a:noAutofit/>
          </a:bodyPr>
          <a:lstStyle/>
          <a:p>
            <a:pPr marL="0" indent="0" algn="just">
              <a:lnSpc>
                <a:spcPts val="4000"/>
              </a:lnSpc>
              <a:buNone/>
            </a:pPr>
            <a:r>
              <a:rPr lang="es-ES" dirty="0">
                <a:solidFill>
                  <a:srgbClr val="000000"/>
                </a:solidFill>
                <a:latin typeface="Euphemia UCAS"/>
                <a:ea typeface="Trebuchet MS"/>
                <a:cs typeface="Euphemia UCAS"/>
              </a:rPr>
              <a:t>Este taller pretende introducir a los estudiantes en los conceptos básicos referidos al fenómeno y las prácticas turísticas. La idea es generar actividades dentro y fuera del espacio escolar como así también interactuar dada la modalidad virtual, con docentes y estudiantes de otras partes del país, generando así una conciencia turística .</a:t>
            </a:r>
          </a:p>
        </p:txBody>
      </p:sp>
      <p:pic>
        <p:nvPicPr>
          <p:cNvPr id="6" name="Imagen 5" descr="negociosglobales_s29352040.jpg_36927254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075" y="3956362"/>
            <a:ext cx="6985000" cy="284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904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contenido 2"/>
          <p:cNvSpPr>
            <a:spLocks noGrp="1"/>
          </p:cNvSpPr>
          <p:nvPr>
            <p:ph idx="1"/>
          </p:nvPr>
        </p:nvSpPr>
        <p:spPr>
          <a:xfrm>
            <a:off x="3470598" y="319952"/>
            <a:ext cx="5661189" cy="6041976"/>
          </a:xfrm>
        </p:spPr>
        <p:txBody>
          <a:bodyPr>
            <a:noAutofit/>
          </a:bodyPr>
          <a:lstStyle/>
          <a:p>
            <a:pPr marL="0" indent="0" algn="just">
              <a:lnSpc>
                <a:spcPts val="4000"/>
              </a:lnSpc>
              <a:buNone/>
            </a:pPr>
            <a:r>
              <a:rPr lang="es-ES" b="1" dirty="0">
                <a:solidFill>
                  <a:srgbClr val="000000"/>
                </a:solidFill>
                <a:latin typeface="Euphemia UCAS"/>
                <a:ea typeface="Trebuchet MS"/>
                <a:cs typeface="Euphemia UCAS"/>
              </a:rPr>
              <a:t>Objetivos Generales:</a:t>
            </a:r>
          </a:p>
          <a:p>
            <a:pPr marL="0" indent="0" algn="just">
              <a:lnSpc>
                <a:spcPts val="4000"/>
              </a:lnSpc>
              <a:buNone/>
            </a:pPr>
            <a:r>
              <a:rPr lang="es-ES" sz="2000" dirty="0">
                <a:solidFill>
                  <a:srgbClr val="000000"/>
                </a:solidFill>
                <a:latin typeface="Euphemia UCAS"/>
                <a:ea typeface="Trebuchet MS"/>
                <a:cs typeface="Euphemia UCAS"/>
              </a:rPr>
              <a:t>El presente taller permite ofrecer una perspectiva en su conjunto de la importancia del turismo en nuestro país.</a:t>
            </a:r>
          </a:p>
          <a:p>
            <a:pPr marL="0" indent="0" algn="just">
              <a:lnSpc>
                <a:spcPts val="4000"/>
              </a:lnSpc>
              <a:buNone/>
            </a:pPr>
            <a:r>
              <a:rPr lang="es-ES" sz="2000" dirty="0">
                <a:solidFill>
                  <a:srgbClr val="000000"/>
                </a:solidFill>
                <a:latin typeface="Euphemia UCAS"/>
                <a:ea typeface="Trebuchet MS"/>
                <a:cs typeface="Euphemia UCAS"/>
              </a:rPr>
              <a:t>Iniciar al alumno en los conceptos básicos del fenómeno turístico. Destacar la importancia que existen entre el fenómeno turístico y los aspectos políticos, sociales, económicos y ambientales en los diferentes países.</a:t>
            </a:r>
            <a:endParaRPr lang="es-ES_tradnl" sz="2000" dirty="0">
              <a:latin typeface="Euphemia UCAS"/>
              <a:cs typeface="Euphemia UCAS"/>
            </a:endParaRPr>
          </a:p>
        </p:txBody>
      </p:sp>
      <p:pic>
        <p:nvPicPr>
          <p:cNvPr id="7" name="Imagen 6" descr="40-Desarrollos-Turistico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73206">
            <a:off x="211409" y="812599"/>
            <a:ext cx="3118086" cy="1650082"/>
          </a:xfrm>
          <a:prstGeom prst="rect">
            <a:avLst/>
          </a:prstGeom>
        </p:spPr>
      </p:pic>
      <p:pic>
        <p:nvPicPr>
          <p:cNvPr id="8" name="Imagen 7" descr="turismo-responsable-canarias-Barranco Masca (5)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62468">
            <a:off x="194527" y="3836222"/>
            <a:ext cx="3173268" cy="2122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607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contenido 2"/>
          <p:cNvSpPr>
            <a:spLocks noGrp="1"/>
          </p:cNvSpPr>
          <p:nvPr>
            <p:ph idx="1"/>
          </p:nvPr>
        </p:nvSpPr>
        <p:spPr>
          <a:xfrm>
            <a:off x="457200" y="515328"/>
            <a:ext cx="8229600" cy="5928929"/>
          </a:xfrm>
        </p:spPr>
        <p:txBody>
          <a:bodyPr>
            <a:noAutofit/>
          </a:bodyPr>
          <a:lstStyle/>
          <a:p>
            <a:pPr marL="0" indent="0" algn="just">
              <a:lnSpc>
                <a:spcPts val="4000"/>
              </a:lnSpc>
              <a:buNone/>
            </a:pPr>
            <a:r>
              <a:rPr lang="es-ES" b="1" dirty="0">
                <a:solidFill>
                  <a:srgbClr val="000000"/>
                </a:solidFill>
                <a:latin typeface="Euphemia UCAS"/>
                <a:ea typeface="Trebuchet MS"/>
                <a:cs typeface="Euphemia UCAS"/>
              </a:rPr>
              <a:t>Objetivos particulares:</a:t>
            </a:r>
          </a:p>
          <a:p>
            <a:pPr marL="0" indent="0" algn="just">
              <a:lnSpc>
                <a:spcPts val="4000"/>
              </a:lnSpc>
              <a:buNone/>
            </a:pPr>
            <a:r>
              <a:rPr lang="es-ES" dirty="0">
                <a:solidFill>
                  <a:srgbClr val="000000"/>
                </a:solidFill>
                <a:latin typeface="Euphemia UCAS"/>
                <a:ea typeface="Trebuchet MS"/>
                <a:cs typeface="Euphemia UCAS"/>
              </a:rPr>
              <a:t>Investigar el alumno en conjunto con el docente los recursos naturales, culturales y turísticos con los que cuenta el lugar en el que viven, a través de experiencias teórico-prácticas.</a:t>
            </a:r>
          </a:p>
          <a:p>
            <a:pPr marL="0" indent="0" algn="just">
              <a:lnSpc>
                <a:spcPts val="4000"/>
              </a:lnSpc>
              <a:buNone/>
            </a:pPr>
            <a:r>
              <a:rPr lang="es-ES" dirty="0">
                <a:solidFill>
                  <a:srgbClr val="000000"/>
                </a:solidFill>
                <a:latin typeface="Euphemia UCAS"/>
                <a:ea typeface="Trebuchet MS"/>
                <a:cs typeface="Euphemia UCAS"/>
              </a:rPr>
              <a:t>Generar una conciencia turística desde la escuela.</a:t>
            </a:r>
          </a:p>
          <a:p>
            <a:pPr marL="0" indent="0" algn="just">
              <a:lnSpc>
                <a:spcPts val="4000"/>
              </a:lnSpc>
              <a:buNone/>
            </a:pPr>
            <a:r>
              <a:rPr lang="es-ES" dirty="0">
                <a:solidFill>
                  <a:srgbClr val="000000"/>
                </a:solidFill>
                <a:latin typeface="Euphemia UCAS"/>
                <a:ea typeface="Trebuchet MS"/>
                <a:cs typeface="Euphemia UCAS"/>
              </a:rPr>
              <a:t>Valorar y respetar al medio ambiente natural y cultural en el que viven.</a:t>
            </a:r>
            <a:endParaRPr lang="es-ES_tradnl" dirty="0">
              <a:latin typeface="Euphemia UCAS"/>
              <a:cs typeface="Euphemia UCAS"/>
            </a:endParaRPr>
          </a:p>
        </p:txBody>
      </p:sp>
    </p:spTree>
    <p:extLst>
      <p:ext uri="{BB962C8B-B14F-4D97-AF65-F5344CB8AC3E}">
        <p14:creationId xmlns:p14="http://schemas.microsoft.com/office/powerpoint/2010/main" val="3600182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contenido 2"/>
          <p:cNvSpPr>
            <a:spLocks noGrp="1"/>
          </p:cNvSpPr>
          <p:nvPr>
            <p:ph idx="1"/>
          </p:nvPr>
        </p:nvSpPr>
        <p:spPr>
          <a:xfrm>
            <a:off x="329735" y="92846"/>
            <a:ext cx="7917420" cy="3868358"/>
          </a:xfrm>
        </p:spPr>
        <p:txBody>
          <a:bodyPr>
            <a:normAutofit/>
          </a:bodyPr>
          <a:lstStyle/>
          <a:p>
            <a:pPr algn="ctr"/>
            <a:endParaRPr lang="es-ES" sz="6000" b="1" dirty="0">
              <a:latin typeface="Euphemia UCAS"/>
              <a:cs typeface="Euphemia UCAS"/>
            </a:endParaRPr>
          </a:p>
          <a:p>
            <a:pPr marL="0" indent="0" algn="ctr">
              <a:buNone/>
            </a:pPr>
            <a:r>
              <a:rPr lang="es-ES" sz="5400" b="1" dirty="0">
                <a:latin typeface="Euphemia UCAS"/>
                <a:cs typeface="Euphemia UCAS"/>
              </a:rPr>
              <a:t>¿POR QUÉ ESTUDIAR TURISMO?</a:t>
            </a:r>
          </a:p>
        </p:txBody>
      </p:sp>
      <p:pic>
        <p:nvPicPr>
          <p:cNvPr id="3" name="Imagen 2" descr="40-Desarrollos-Turistico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886" y="3187068"/>
            <a:ext cx="5007065" cy="2649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187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00" decel="5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" decel="5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¿Por qué estudiar turismo.wmv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6513" y="-22225"/>
            <a:ext cx="9191625" cy="6894513"/>
          </a:xfrm>
        </p:spPr>
      </p:pic>
    </p:spTree>
    <p:extLst>
      <p:ext uri="{BB962C8B-B14F-4D97-AF65-F5344CB8AC3E}">
        <p14:creationId xmlns:p14="http://schemas.microsoft.com/office/powerpoint/2010/main" val="2594161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71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140218_turism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21" y="3740971"/>
            <a:ext cx="3667769" cy="2689644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156130" y="0"/>
            <a:ext cx="5633712" cy="2248122"/>
          </a:xfrm>
        </p:spPr>
        <p:txBody>
          <a:bodyPr>
            <a:normAutofit fontScale="25000" lnSpcReduction="20000"/>
          </a:bodyPr>
          <a:lstStyle/>
          <a:p>
            <a:pPr>
              <a:lnSpc>
                <a:spcPts val="4000"/>
              </a:lnSpc>
            </a:pPr>
            <a:endParaRPr lang="es-ES" dirty="0">
              <a:latin typeface="Euphemia UCAS"/>
              <a:cs typeface="Euphemia UCAS"/>
            </a:endParaRPr>
          </a:p>
          <a:p>
            <a:pPr marL="0" indent="0" algn="just">
              <a:lnSpc>
                <a:spcPts val="4000"/>
              </a:lnSpc>
              <a:buNone/>
            </a:pPr>
            <a:r>
              <a:rPr lang="es-ES_tradnl" sz="8000" b="1" dirty="0">
                <a:latin typeface="Euphemia UCAS"/>
                <a:cs typeface="Euphemia UCAS"/>
              </a:rPr>
              <a:t>Se desarrollarán actividades que permitan identificar y recuperar las experiencias, los saberes, las preconcepciones y los conocimientos adquiridos a través de su formación.</a:t>
            </a:r>
          </a:p>
          <a:p>
            <a:pPr marL="0" indent="0" algn="just">
              <a:lnSpc>
                <a:spcPts val="4000"/>
              </a:lnSpc>
              <a:buNone/>
            </a:pPr>
            <a:endParaRPr lang="es-ES" dirty="0">
              <a:latin typeface="Euphemia UCAS"/>
              <a:cs typeface="Euphemia UCAS"/>
            </a:endParaRPr>
          </a:p>
        </p:txBody>
      </p:sp>
    </p:spTree>
    <p:extLst>
      <p:ext uri="{BB962C8B-B14F-4D97-AF65-F5344CB8AC3E}">
        <p14:creationId xmlns:p14="http://schemas.microsoft.com/office/powerpoint/2010/main" val="2631864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57200" y="312878"/>
            <a:ext cx="8229600" cy="616552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s-ES_tradnl" sz="4000" b="1" dirty="0">
                <a:latin typeface="Euphemia UCAS"/>
                <a:cs typeface="Euphemia UCAS"/>
              </a:rPr>
              <a:t>PRIMER BLOQUE</a:t>
            </a:r>
          </a:p>
          <a:p>
            <a:pPr marL="0" indent="0" algn="ctr">
              <a:buNone/>
            </a:pPr>
            <a:r>
              <a:rPr lang="es-ES_tradnl" sz="4000" b="1" dirty="0">
                <a:latin typeface="Euphemia UCAS"/>
                <a:cs typeface="Euphemia UCAS"/>
              </a:rPr>
              <a:t> TERCER SEMESTRE</a:t>
            </a:r>
          </a:p>
          <a:p>
            <a:pPr algn="just"/>
            <a:endParaRPr lang="es-ES_tradnl" dirty="0">
              <a:latin typeface="Euphemia UCAS"/>
              <a:cs typeface="Euphemia UCAS"/>
            </a:endParaRPr>
          </a:p>
          <a:p>
            <a:pPr algn="just"/>
            <a:r>
              <a:rPr lang="es-ES_tradnl" dirty="0">
                <a:latin typeface="Euphemia UCAS"/>
                <a:cs typeface="Euphemia UCAS"/>
              </a:rPr>
              <a:t>Conceptos básicos de Turismo</a:t>
            </a:r>
          </a:p>
          <a:p>
            <a:pPr algn="just"/>
            <a:r>
              <a:rPr lang="es-ES_tradnl" dirty="0">
                <a:latin typeface="Euphemia UCAS"/>
                <a:cs typeface="Euphemia UCAS"/>
              </a:rPr>
              <a:t>Antecedentes del Turismo</a:t>
            </a:r>
          </a:p>
          <a:p>
            <a:pPr algn="just"/>
            <a:r>
              <a:rPr lang="es-ES_tradnl" dirty="0">
                <a:latin typeface="Euphemia UCAS"/>
                <a:cs typeface="Euphemia UCAS"/>
              </a:rPr>
              <a:t>Factores del Turismo</a:t>
            </a:r>
          </a:p>
          <a:p>
            <a:pPr algn="just"/>
            <a:r>
              <a:rPr lang="es-ES_tradnl" dirty="0">
                <a:latin typeface="Euphemia UCAS"/>
                <a:cs typeface="Euphemia UCAS"/>
              </a:rPr>
              <a:t>Tipos de Turismo</a:t>
            </a:r>
            <a:r>
              <a:rPr lang="es-ES_tradnl" dirty="0">
                <a:effectLst/>
                <a:latin typeface="Euphemia UCAS"/>
                <a:cs typeface="Euphemia UCAS"/>
              </a:rPr>
              <a:t> </a:t>
            </a:r>
            <a:r>
              <a:rPr lang="es-ES_tradnl" dirty="0">
                <a:latin typeface="Euphemia UCAS"/>
                <a:cs typeface="Euphemia UCAS"/>
              </a:rPr>
              <a:t> </a:t>
            </a:r>
            <a:r>
              <a:rPr lang="es-ES_tradnl" dirty="0">
                <a:effectLst/>
                <a:latin typeface="Euphemia UCAS"/>
                <a:cs typeface="Euphemia UCAS"/>
              </a:rPr>
              <a:t>  </a:t>
            </a:r>
            <a:endParaRPr lang="es-ES" dirty="0">
              <a:latin typeface="Euphemia UCAS"/>
              <a:cs typeface="Euphemia UCAS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746376">
            <a:off x="5347913" y="2682320"/>
            <a:ext cx="3463687" cy="3463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691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1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2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4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6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8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500"/>
                            </p:stCondLst>
                            <p:childTnLst>
                              <p:par>
                                <p:cTn id="60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8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9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1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3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5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000"/>
                            </p:stCondLst>
                            <p:childTnLst>
                              <p:par>
                                <p:cTn id="77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2500"/>
                            </p:stCondLst>
                            <p:childTnLst>
                              <p:par>
                                <p:cTn id="94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risa">
  <a:themeElements>
    <a:clrScheme name="Brisa">
      <a:dk1>
        <a:sysClr val="windowText" lastClr="000000"/>
      </a:dk1>
      <a:lt1>
        <a:sysClr val="window" lastClr="FFFFFF"/>
      </a:lt1>
      <a:dk2>
        <a:srgbClr val="09213B"/>
      </a:dk2>
      <a:lt2>
        <a:srgbClr val="D5EDF4"/>
      </a:lt2>
      <a:accent1>
        <a:srgbClr val="2C7C9F"/>
      </a:accent1>
      <a:accent2>
        <a:srgbClr val="244A58"/>
      </a:accent2>
      <a:accent3>
        <a:srgbClr val="E2751D"/>
      </a:accent3>
      <a:accent4>
        <a:srgbClr val="FFB400"/>
      </a:accent4>
      <a:accent5>
        <a:srgbClr val="7EB606"/>
      </a:accent5>
      <a:accent6>
        <a:srgbClr val="C00000"/>
      </a:accent6>
      <a:hlink>
        <a:srgbClr val="7030A0"/>
      </a:hlink>
      <a:folHlink>
        <a:srgbClr val="00B0F0"/>
      </a:folHlink>
    </a:clrScheme>
    <a:fontScheme name="Brisa">
      <a:majorFont>
        <a:latin typeface="News Gothic MT"/>
        <a:ea typeface=""/>
        <a:cs typeface=""/>
        <a:font script="Jpan" typeface="ＭＳ Ｐゴシック"/>
      </a:majorFont>
      <a:minorFont>
        <a:latin typeface="News Gothic MT"/>
        <a:ea typeface=""/>
        <a:cs typeface=""/>
        <a:font script="Jpan" typeface="ＭＳ Ｐゴシック"/>
      </a:minorFont>
    </a:fontScheme>
    <a:fmtScheme name="Brisa">
      <a:fillStyleLst>
        <a:solidFill>
          <a:schemeClr val="phClr"/>
        </a:solidFill>
        <a:gradFill rotWithShape="1">
          <a:gsLst>
            <a:gs pos="31000">
              <a:schemeClr val="phClr">
                <a:tint val="100000"/>
                <a:shade val="100000"/>
                <a:satMod val="120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shade val="100000"/>
                <a:satMod val="120000"/>
              </a:schemeClr>
            </a:gs>
            <a:gs pos="69000">
              <a:schemeClr val="phClr">
                <a:tint val="80000"/>
                <a:shade val="100000"/>
                <a:satMod val="150000"/>
              </a:schemeClr>
            </a:gs>
            <a:gs pos="100000">
              <a:schemeClr val="phClr">
                <a:tint val="50000"/>
                <a:shade val="100000"/>
                <a:satMod val="15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dbl" algn="ctr">
          <a:solidFill>
            <a:schemeClr val="phClr"/>
          </a:solidFill>
          <a:prstDash val="solid"/>
        </a:ln>
        <a:ln w="31750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sx="101000" sy="101000" rotWithShape="0">
              <a:srgbClr val="000000">
                <a:alpha val="40000"/>
              </a:srgbClr>
            </a:outerShdw>
          </a:effectLst>
        </a:effectStyle>
        <a:effectStyle>
          <a:effectLst>
            <a:innerShdw blurRad="127000" dist="25400" dir="13500000">
              <a:srgbClr val="C0C0C0">
                <a:alpha val="75000"/>
              </a:srgbClr>
            </a:innerShdw>
            <a:outerShdw blurRad="88900" dist="25400" dir="5400000" sx="102000" sy="102000" algn="ctr" rotWithShape="0">
              <a:srgbClr val="C0C0C0">
                <a:alpha val="40000"/>
              </a:srgbClr>
            </a:outerShdw>
          </a:effectLst>
          <a:scene3d>
            <a:camera prst="perspectiveLeft" fov="300000"/>
            <a:lightRig rig="soft" dir="l">
              <a:rot lat="0" lon="0" rev="4200000"/>
            </a:lightRig>
          </a:scene3d>
          <a:sp3d extrusionH="38100" prstMaterial="powder">
            <a:bevelT w="50800" h="88900" prst="convex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0000"/>
                <a:satMod val="400000"/>
              </a:schemeClr>
              <a:schemeClr val="phClr">
                <a:tint val="10000"/>
                <a:satMod val="20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Brisa.thmx</Template>
  <TotalTime>439</TotalTime>
  <Words>351</Words>
  <Application>Microsoft Office PowerPoint</Application>
  <PresentationFormat>Presentación en pantalla (4:3)</PresentationFormat>
  <Paragraphs>50</Paragraphs>
  <Slides>14</Slides>
  <Notes>0</Notes>
  <HiddenSlides>0</HiddenSlides>
  <MMClips>2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14</vt:i4>
      </vt:variant>
    </vt:vector>
  </HeadingPairs>
  <TitlesOfParts>
    <vt:vector size="21" baseType="lpstr">
      <vt:lpstr>Arial Black</vt:lpstr>
      <vt:lpstr>Euphemia UCAS</vt:lpstr>
      <vt:lpstr>News Gothic MT</vt:lpstr>
      <vt:lpstr>Rockwell Extra Bold</vt:lpstr>
      <vt:lpstr>Trebuchet MS</vt:lpstr>
      <vt:lpstr>Wingdings 2</vt:lpstr>
      <vt:lpstr>Brisa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AVA Outdoor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TALLER DE TURISMO</dc:title>
  <dc:creator>Claudia Luz Villar Sánchez</dc:creator>
  <cp:lastModifiedBy>EUGENIO ADOLFO DEL RIO CORREA</cp:lastModifiedBy>
  <cp:revision>65</cp:revision>
  <dcterms:created xsi:type="dcterms:W3CDTF">2015-06-03T13:35:37Z</dcterms:created>
  <dcterms:modified xsi:type="dcterms:W3CDTF">2016-06-03T15:33:00Z</dcterms:modified>
</cp:coreProperties>
</file>